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26"/>
  </p:notesMasterIdLst>
  <p:sldIdLst>
    <p:sldId id="256" r:id="rId2"/>
    <p:sldId id="280" r:id="rId3"/>
    <p:sldId id="281" r:id="rId4"/>
    <p:sldId id="257" r:id="rId5"/>
    <p:sldId id="258" r:id="rId6"/>
    <p:sldId id="283" r:id="rId7"/>
    <p:sldId id="259" r:id="rId8"/>
    <p:sldId id="260" r:id="rId9"/>
    <p:sldId id="285" r:id="rId10"/>
    <p:sldId id="263" r:id="rId11"/>
    <p:sldId id="261" r:id="rId12"/>
    <p:sldId id="262" r:id="rId13"/>
    <p:sldId id="264" r:id="rId14"/>
    <p:sldId id="265" r:id="rId15"/>
    <p:sldId id="286" r:id="rId16"/>
    <p:sldId id="266" r:id="rId17"/>
    <p:sldId id="267" r:id="rId18"/>
    <p:sldId id="268" r:id="rId19"/>
    <p:sldId id="269" r:id="rId20"/>
    <p:sldId id="287" r:id="rId21"/>
    <p:sldId id="270" r:id="rId22"/>
    <p:sldId id="284" r:id="rId23"/>
    <p:sldId id="274" r:id="rId24"/>
    <p:sldId id="278" r:id="rId25"/>
  </p:sldIdLst>
  <p:sldSz cx="9144000" cy="6858000" type="screen4x3"/>
  <p:notesSz cx="6808788" cy="99409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redný štýl 2 - zvýrazneni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32" autoAdjust="0"/>
    <p:restoredTop sz="94660"/>
  </p:normalViewPr>
  <p:slideViewPr>
    <p:cSldViewPr>
      <p:cViewPr varScale="1">
        <p:scale>
          <a:sx n="84" d="100"/>
          <a:sy n="84" d="100"/>
        </p:scale>
        <p:origin x="168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r">
              <a:defRPr sz="1200"/>
            </a:lvl1pPr>
          </a:lstStyle>
          <a:p>
            <a:fld id="{ED8BD05E-327A-4909-A427-0B74C951E4D7}" type="datetimeFigureOut">
              <a:rPr lang="sk-SK" smtClean="0"/>
              <a:pPr/>
              <a:t>25. 9. 2023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9" tIns="45565" rIns="91129" bIns="45565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129" tIns="45565" rIns="91129" bIns="45565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r">
              <a:defRPr sz="1200"/>
            </a:lvl1pPr>
          </a:lstStyle>
          <a:p>
            <a:fld id="{BD5E6387-B43D-48B3-A136-D7A49646C6D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786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Náhradný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E6387-B43D-48B3-A136-D7A49646C6D7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4013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E6387-B43D-48B3-A136-D7A49646C6D7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7962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DFFE7-7D45-42EB-AEC2-B55409F3A9CF}" type="datetime1">
              <a:rPr lang="sk-SK" smtClean="0"/>
              <a:pPr/>
              <a:t>25. 9. 2023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2864D-1EF5-4DB7-929D-9F70BCAA2CAA}" type="datetime1">
              <a:rPr lang="sk-SK" smtClean="0"/>
              <a:pPr/>
              <a:t>25. 9. 2023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DB9B-F008-4609-A196-24B8E32D0721}" type="datetime1">
              <a:rPr lang="sk-SK" smtClean="0"/>
              <a:pPr/>
              <a:t>25. 9. 2023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1E3F-C7DB-4C2A-9AF4-0BC97109FFF3}" type="datetime1">
              <a:rPr lang="sk-SK" smtClean="0"/>
              <a:pPr/>
              <a:t>25. 9. 2023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6EDE9-9BD6-4300-B4C2-75CF42626E99}" type="datetime1">
              <a:rPr lang="sk-SK" smtClean="0"/>
              <a:pPr/>
              <a:t>25. 9. 2023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11B6-3E3C-4663-B3B7-D76047409500}" type="datetime1">
              <a:rPr lang="sk-SK" smtClean="0"/>
              <a:pPr/>
              <a:t>25. 9. 2023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BE53-30FC-4E3E-9ADA-BF570C364ECB}" type="datetime1">
              <a:rPr lang="sk-SK" smtClean="0"/>
              <a:pPr/>
              <a:t>25. 9. 2023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97A1-DCC1-4E43-93FB-37584BFFDD81}" type="datetime1">
              <a:rPr lang="sk-SK" smtClean="0"/>
              <a:pPr/>
              <a:t>25. 9. 2023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0B20B-949C-453D-8A61-3ADF65FEED0D}" type="datetime1">
              <a:rPr lang="sk-SK" smtClean="0"/>
              <a:pPr/>
              <a:t>25. 9. 2023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168D-5975-4088-BAC3-E17F3F6BCF3F}" type="datetime1">
              <a:rPr lang="sk-SK" smtClean="0"/>
              <a:pPr/>
              <a:t>25. 9. 2023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03D5-1215-4353-A992-59DEA91C3140}" type="datetime1">
              <a:rPr lang="sk-SK" smtClean="0"/>
              <a:pPr/>
              <a:t>25. 9. 2023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A49D1-7EEE-4F44-AEDD-740D3A823C35}" type="datetime1">
              <a:rPr lang="sk-SK" smtClean="0"/>
              <a:pPr/>
              <a:t>25. 9. 2023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edu.sk/" TargetMode="External"/><Relationship Id="rId2" Type="http://schemas.openxmlformats.org/officeDocument/2006/relationships/hyperlink" Target="http://www.nucem.s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ovakova@gymtv.sk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838199"/>
          </a:xfr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pPr algn="ctr"/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MATURITA 2024</a:t>
            </a:r>
            <a:endParaRPr lang="sk-SK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990600"/>
            <a:ext cx="8153400" cy="5562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sk-SK" dirty="0" smtClean="0">
              <a:solidFill>
                <a:srgbClr val="00B050"/>
              </a:solidFill>
            </a:endParaRPr>
          </a:p>
          <a:p>
            <a:pPr algn="l"/>
            <a:r>
              <a:rPr lang="sk-SK" b="1" dirty="0" smtClean="0">
                <a:solidFill>
                  <a:schemeClr val="tx1"/>
                </a:solidFill>
              </a:rPr>
              <a:t>Platná legislatíva pre organizáciu maturitnej skúšky  v školskom roku 2023/2024</a:t>
            </a:r>
          </a:p>
          <a:p>
            <a:pPr algn="l"/>
            <a:endParaRPr lang="sk-SK" b="1" dirty="0" smtClean="0">
              <a:solidFill>
                <a:schemeClr val="bg1"/>
              </a:solidFill>
            </a:endParaRPr>
          </a:p>
          <a:p>
            <a:pPr algn="l"/>
            <a:r>
              <a:rPr lang="sk-SK" sz="2400" b="1" dirty="0" smtClean="0">
                <a:solidFill>
                  <a:schemeClr val="tx1"/>
                </a:solidFill>
              </a:rPr>
              <a:t>Zákon č.245/2008 o výchove a vzdelávaní (školský  zákon)  </a:t>
            </a:r>
            <a:br>
              <a:rPr lang="sk-SK" sz="2400" b="1" dirty="0" smtClean="0">
                <a:solidFill>
                  <a:schemeClr val="tx1"/>
                </a:solidFill>
              </a:rPr>
            </a:br>
            <a:r>
              <a:rPr lang="sk-SK" sz="2400" b="1" dirty="0" smtClean="0">
                <a:solidFill>
                  <a:schemeClr val="tx1"/>
                </a:solidFill>
              </a:rPr>
              <a:t> v  platnom  znení</a:t>
            </a:r>
          </a:p>
          <a:p>
            <a:pPr algn="l">
              <a:buFontTx/>
              <a:buChar char="-"/>
            </a:pPr>
            <a:endParaRPr lang="sk-SK" sz="2400" b="1" dirty="0" smtClean="0">
              <a:solidFill>
                <a:schemeClr val="tx1"/>
              </a:solidFill>
            </a:endParaRPr>
          </a:p>
          <a:p>
            <a:pPr algn="l"/>
            <a:r>
              <a:rPr lang="sk-SK" sz="2400" b="1" dirty="0" smtClean="0">
                <a:solidFill>
                  <a:schemeClr val="tx1"/>
                </a:solidFill>
              </a:rPr>
              <a:t>Vyhláška MŠ SR č.224/2022 </a:t>
            </a:r>
            <a:r>
              <a:rPr lang="sk-SK" sz="2400" b="1" dirty="0" err="1" smtClean="0">
                <a:solidFill>
                  <a:schemeClr val="tx1"/>
                </a:solidFill>
              </a:rPr>
              <a:t>Z.z</a:t>
            </a:r>
            <a:r>
              <a:rPr lang="sk-SK" sz="2400" b="1" dirty="0" smtClean="0">
                <a:solidFill>
                  <a:schemeClr val="tx1"/>
                </a:solidFill>
              </a:rPr>
              <a:t>. o strednej škole</a:t>
            </a:r>
          </a:p>
          <a:p>
            <a:pPr algn="l"/>
            <a:endParaRPr lang="sk-SK" sz="2400" dirty="0" smtClean="0">
              <a:solidFill>
                <a:srgbClr val="00B0F0"/>
              </a:solidFill>
            </a:endParaRPr>
          </a:p>
          <a:p>
            <a:pPr algn="l"/>
            <a:r>
              <a:rPr lang="sk-SK" sz="2400" dirty="0" smtClean="0">
                <a:solidFill>
                  <a:srgbClr val="00B0F0"/>
                </a:solidFill>
              </a:rPr>
              <a:t>-</a:t>
            </a:r>
            <a:endParaRPr lang="sk-SK" sz="2400" b="1" dirty="0" smtClean="0">
              <a:solidFill>
                <a:schemeClr val="tx1"/>
              </a:solidFill>
            </a:endParaRPr>
          </a:p>
          <a:p>
            <a:pPr algn="l"/>
            <a:endParaRPr lang="sk-SK" dirty="0" smtClean="0"/>
          </a:p>
          <a:p>
            <a:pPr algn="l"/>
            <a:endParaRPr lang="sk-SK" dirty="0" smtClean="0"/>
          </a:p>
          <a:p>
            <a:pPr algn="l"/>
            <a:endParaRPr lang="sk-SK" dirty="0" smtClean="0"/>
          </a:p>
          <a:p>
            <a:pPr algn="l">
              <a:buFont typeface="Arial" pitchFamily="34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Trvanie testov EČ a PFIČ MS</a:t>
            </a:r>
            <a:br>
              <a:rPr lang="sk-SK" dirty="0" smtClean="0"/>
            </a:br>
            <a:endParaRPr lang="sk-SK" dirty="0">
              <a:solidFill>
                <a:srgbClr val="FF0000"/>
              </a:solidFill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990600" y="2209800"/>
          <a:ext cx="6629400" cy="26289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/>
                <a:gridCol w="1676400"/>
                <a:gridCol w="2209800"/>
              </a:tblGrid>
              <a:tr h="666750">
                <a:tc>
                  <a:txBody>
                    <a:bodyPr/>
                    <a:lstStyle/>
                    <a:p>
                      <a:r>
                        <a:rPr lang="sk-SK" dirty="0" smtClean="0"/>
                        <a:t>predmet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EČ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PFIČ</a:t>
                      </a:r>
                      <a:endParaRPr lang="sk-SK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sk-SK" dirty="0" smtClean="0"/>
                        <a:t>SJL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100 minút</a:t>
                      </a:r>
                      <a:endParaRPr lang="sk-SK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150 minút</a:t>
                      </a:r>
                      <a:endParaRPr lang="sk-SK" dirty="0"/>
                    </a:p>
                  </a:txBody>
                  <a:tcPr/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sk-SK" dirty="0" smtClean="0"/>
                        <a:t>ANJ-B2 ,  NEJ-B2, RUJ-B2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120 minút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60 minút</a:t>
                      </a:r>
                      <a:endParaRPr lang="sk-SK" dirty="0"/>
                    </a:p>
                  </a:txBody>
                  <a:tcPr/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sk-SK" dirty="0" smtClean="0"/>
                        <a:t>MAT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150 minút</a:t>
                      </a:r>
                      <a:endParaRPr lang="sk-SK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      ––––––––––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6463108-0728-4F2C-A3A7-356034624A9C}" type="slidenum">
              <a:rPr lang="sk-SK" smtClean="0"/>
              <a:pPr/>
              <a:t>10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/>
              <a:t>ÚF MS – maturitné zadania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Minimálny počet pre maturitný predmet- </a:t>
            </a:r>
            <a:r>
              <a:rPr lang="sk-SK" b="1" dirty="0" smtClean="0"/>
              <a:t>30</a:t>
            </a:r>
          </a:p>
          <a:p>
            <a:r>
              <a:rPr lang="sk-SK" dirty="0" smtClean="0"/>
              <a:t>Maturitné zadanie sa v skúšobnom dni má použiť iba raz.</a:t>
            </a:r>
          </a:p>
          <a:p>
            <a:r>
              <a:rPr lang="sk-SK" b="1" dirty="0" smtClean="0"/>
              <a:t>Maturitné zadania sa pre žiakov pred MS nezverejňujú.</a:t>
            </a:r>
          </a:p>
          <a:p>
            <a:r>
              <a:rPr lang="sk-SK" dirty="0" smtClean="0"/>
              <a:t>Obsah a rozsah MS je určený v cieľových požiadavkách pre príslušný predmet MS.</a:t>
            </a:r>
          </a:p>
          <a:p>
            <a:pPr>
              <a:buNone/>
            </a:pPr>
            <a:r>
              <a:rPr lang="sk-SK" dirty="0" smtClean="0"/>
              <a:t>                                                                            </a:t>
            </a:r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6463108-0728-4F2C-A3A7-356034624A9C}" type="slidenum">
              <a:rPr lang="sk-SK" smtClean="0"/>
              <a:pPr/>
              <a:t>11</a:t>
            </a:fld>
            <a:endParaRPr lang="sk-SK"/>
          </a:p>
        </p:txBody>
      </p:sp>
      <p:pic>
        <p:nvPicPr>
          <p:cNvPr id="2052" name="Picture 4" descr="C:\Users\Novakova\AppData\Local\Microsoft\Windows\Temporary Internet Files\Content.IE5\QE9UFRJ8\MCj039814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4648200"/>
            <a:ext cx="1645920" cy="180411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Dobrovoľná skúška- ako 5. maturitný predmet</a:t>
            </a:r>
            <a:endParaRPr lang="sk-SK" sz="3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sz="2000" dirty="0" smtClean="0"/>
              <a:t>V riadnom skúšobnom období môže žiak konať maturitnú skúšku </a:t>
            </a:r>
          </a:p>
          <a:p>
            <a:r>
              <a:rPr lang="sk-SK" sz="2000" dirty="0" smtClean="0"/>
              <a:t> z 2 </a:t>
            </a:r>
            <a:r>
              <a:rPr lang="sk-SK" sz="2000" b="1" dirty="0" smtClean="0"/>
              <a:t>dobrovoľných</a:t>
            </a:r>
            <a:r>
              <a:rPr lang="sk-SK" sz="2000" dirty="0" smtClean="0"/>
              <a:t> predmetov. </a:t>
            </a:r>
          </a:p>
          <a:p>
            <a:r>
              <a:rPr lang="sk-SK" sz="2000" b="1" dirty="0" smtClean="0"/>
              <a:t>Ako výsledok z tejto skúšky ovplyvní výsledné hodnotenie MS ?</a:t>
            </a:r>
          </a:p>
          <a:p>
            <a:r>
              <a:rPr lang="sk-SK" sz="2000" dirty="0" smtClean="0"/>
              <a:t>V prípade neúspešnej odpovede to neovplyvní úspešné vykonanie MS.</a:t>
            </a:r>
          </a:p>
          <a:p>
            <a:r>
              <a:rPr lang="sk-SK" sz="2000" dirty="0" smtClean="0"/>
              <a:t>Ak budete hodnotený známkou nedostatočný, na vysvedčení sa známka neuvedie.</a:t>
            </a:r>
          </a:p>
          <a:p>
            <a:r>
              <a:rPr lang="sk-SK" sz="2000" dirty="0" smtClean="0"/>
              <a:t>Zo skúšky môže žiak odstúpiť bez ospravedlnenia, na skúšku sa nedostaví.</a:t>
            </a:r>
          </a:p>
          <a:p>
            <a:r>
              <a:rPr lang="sk-SK" sz="2000" b="1" dirty="0" smtClean="0">
                <a:solidFill>
                  <a:srgbClr val="0070C0"/>
                </a:solidFill>
              </a:rPr>
              <a:t>Otázku si žiak vytiahne, čo sa považuje za začatie odpovede, začne odpovedať a zodpovedanie je ohodnotené známkou napr. dostatočný , na vysvedčení sa táto známka uvedie.</a:t>
            </a:r>
          </a:p>
          <a:p>
            <a:r>
              <a:rPr lang="sk-SK" sz="2000" b="1" dirty="0" smtClean="0">
                <a:solidFill>
                  <a:schemeClr val="accent5">
                    <a:lumMod val="50000"/>
                  </a:schemeClr>
                </a:solidFill>
              </a:rPr>
              <a:t>Otázku si žiak vytiahne, čo sa považuje za začatie odpovede a použije formulu „Odstupujem od maturitnej dobrovoľnej skúšky“, urobí sa o tom </a:t>
            </a:r>
          </a:p>
          <a:p>
            <a:pPr>
              <a:buNone/>
            </a:pPr>
            <a:r>
              <a:rPr lang="sk-SK" sz="2000" b="1" dirty="0" smtClean="0">
                <a:solidFill>
                  <a:schemeClr val="accent5">
                    <a:lumMod val="50000"/>
                  </a:schemeClr>
                </a:solidFill>
              </a:rPr>
              <a:t>       v dokumentácii záznam, ale na vysvedčení sa to neuvedie.</a:t>
            </a:r>
          </a:p>
          <a:p>
            <a:r>
              <a:rPr lang="sk-SK" sz="2000" dirty="0" smtClean="0"/>
              <a:t>Z dobrovoľného predmetu môže žiak vykonať celú skúšku, alebo len jej časť- len externú časť  alebo len internú časť- písomnú alebo ústnu (školský zákon paragraf 74 odsek 7).</a:t>
            </a:r>
          </a:p>
          <a:p>
            <a:endParaRPr lang="sk-SK" sz="200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6463108-0728-4F2C-A3A7-356034624A9C}" type="slidenum">
              <a:rPr lang="sk-SK" smtClean="0"/>
              <a:pPr/>
              <a:t>12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ÚF MS – trvanie odpovede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5633"/>
                <a:gridCol w="2720767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predmet</a:t>
                      </a:r>
                      <a:endParaRPr lang="sk-SK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Príprava na </a:t>
                      </a:r>
                      <a:r>
                        <a:rPr lang="sk-SK" dirty="0" err="1" smtClean="0"/>
                        <a:t>odpoveď-minúty</a:t>
                      </a:r>
                      <a:endParaRPr lang="sk-SK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Odpoveď-minúty</a:t>
                      </a:r>
                      <a:endParaRPr lang="sk-SK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SJL</a:t>
                      </a:r>
                      <a:endParaRPr lang="sk-SK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 </a:t>
                      </a:r>
                      <a:endParaRPr lang="sk-SK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</a:t>
                      </a:r>
                      <a:endParaRPr lang="sk-SK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ANJ, NEJ, ŠPJ,RUJ,FRJ</a:t>
                      </a:r>
                      <a:endParaRPr lang="sk-SK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</a:t>
                      </a:r>
                      <a:endParaRPr lang="sk-SK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</a:t>
                      </a:r>
                      <a:endParaRPr lang="sk-SK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BIO</a:t>
                      </a:r>
                      <a:endParaRPr lang="sk-SK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</a:t>
                      </a:r>
                      <a:endParaRPr lang="sk-SK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</a:t>
                      </a:r>
                      <a:endParaRPr lang="sk-SK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DEJ</a:t>
                      </a:r>
                      <a:endParaRPr lang="sk-SK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</a:t>
                      </a:r>
                      <a:endParaRPr lang="sk-SK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</a:t>
                      </a:r>
                      <a:endParaRPr lang="sk-SK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CHE</a:t>
                      </a:r>
                      <a:endParaRPr lang="sk-SK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</a:t>
                      </a:r>
                      <a:endParaRPr lang="sk-SK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</a:t>
                      </a:r>
                      <a:endParaRPr lang="sk-SK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MAT</a:t>
                      </a:r>
                      <a:endParaRPr lang="sk-SK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</a:t>
                      </a:r>
                      <a:endParaRPr lang="sk-SK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</a:t>
                      </a:r>
                      <a:endParaRPr lang="sk-SK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INF</a:t>
                      </a:r>
                      <a:endParaRPr lang="sk-SK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30</a:t>
                      </a:r>
                      <a:endParaRPr lang="sk-SK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</a:t>
                      </a:r>
                      <a:endParaRPr lang="sk-SK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FYZ</a:t>
                      </a:r>
                      <a:endParaRPr lang="sk-SK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</a:t>
                      </a:r>
                      <a:endParaRPr lang="sk-SK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</a:t>
                      </a:r>
                      <a:endParaRPr lang="sk-SK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OBN</a:t>
                      </a:r>
                      <a:endParaRPr lang="sk-SK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</a:t>
                      </a:r>
                      <a:endParaRPr lang="sk-SK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</a:t>
                      </a:r>
                      <a:endParaRPr lang="sk-SK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GEG</a:t>
                      </a:r>
                      <a:endParaRPr lang="sk-SK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</a:t>
                      </a:r>
                      <a:endParaRPr lang="sk-SK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</a:t>
                      </a:r>
                      <a:endParaRPr lang="sk-SK" dirty="0"/>
                    </a:p>
                  </a:txBody>
                  <a:tcPr marL="91439" marR="91439"/>
                </a:tc>
              </a:tr>
            </a:tbl>
          </a:graphicData>
        </a:graphic>
      </p:graphicFrame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6463108-0728-4F2C-A3A7-356034624A9C}" type="slidenum">
              <a:rPr lang="sk-SK" smtClean="0"/>
              <a:pPr/>
              <a:t>13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Predmetová maturitná komisia(</a:t>
            </a:r>
            <a:r>
              <a:rPr lang="sk-SK" b="1" dirty="0" smtClean="0"/>
              <a:t>PMK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 fontScale="85000" lnSpcReduction="10000"/>
          </a:bodyPr>
          <a:lstStyle/>
          <a:p>
            <a:r>
              <a:rPr lang="sk-SK" u="sng" dirty="0" smtClean="0"/>
              <a:t>Pracuje v zložení</a:t>
            </a:r>
            <a:r>
              <a:rPr lang="sk-SK" dirty="0" smtClean="0"/>
              <a:t>:</a:t>
            </a:r>
          </a:p>
          <a:p>
            <a:r>
              <a:rPr lang="sk-SK" dirty="0" smtClean="0"/>
              <a:t>Predseda PMK – menovaný  OŠ OÚ</a:t>
            </a:r>
          </a:p>
          <a:p>
            <a:r>
              <a:rPr lang="sk-SK" dirty="0" smtClean="0"/>
              <a:t>Dvaja skúšajúci- z kmeňovej školy</a:t>
            </a:r>
          </a:p>
          <a:p>
            <a:r>
              <a:rPr lang="sk-SK" dirty="0" smtClean="0"/>
              <a:t>PMK pracuje v zložení </a:t>
            </a:r>
            <a:r>
              <a:rPr lang="sk-SK" dirty="0" err="1" smtClean="0"/>
              <a:t>predmetárov</a:t>
            </a:r>
            <a:r>
              <a:rPr lang="sk-SK" dirty="0" smtClean="0"/>
              <a:t> pre príslušný skúšaný predmet.</a:t>
            </a:r>
          </a:p>
          <a:p>
            <a:r>
              <a:rPr lang="sk-SK" dirty="0" smtClean="0"/>
              <a:t>V jednom dni môže PMK vyskúšať najviac 24 žiakov.</a:t>
            </a:r>
          </a:p>
          <a:p>
            <a:r>
              <a:rPr lang="sk-SK" dirty="0" smtClean="0"/>
              <a:t>Žiak v jeden deň môže vykonať ústnu skúšku </a:t>
            </a:r>
            <a:br>
              <a:rPr lang="sk-SK" dirty="0" smtClean="0"/>
            </a:br>
            <a:r>
              <a:rPr lang="sk-SK" b="1" dirty="0" smtClean="0"/>
              <a:t>najviac z 3 predmetov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dirty="0" smtClean="0"/>
              <a:t>                                                                      </a:t>
            </a:r>
          </a:p>
          <a:p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6463108-0728-4F2C-A3A7-356034624A9C}" type="slidenum">
              <a:rPr lang="sk-SK" smtClean="0"/>
              <a:pPr/>
              <a:t>14</a:t>
            </a:fld>
            <a:endParaRPr lang="sk-SK"/>
          </a:p>
        </p:txBody>
      </p:sp>
      <p:pic>
        <p:nvPicPr>
          <p:cNvPr id="3074" name="Picture 2" descr="C:\Users\Novakova\AppData\Local\Microsoft\Windows\Temporary Internet Files\Content.IE5\QE9UFRJ8\MPj0439422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37160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altLang="sk-SK" dirty="0" smtClean="0"/>
              <a:t>Príklad na hodnotenie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209800"/>
          </a:xfrm>
        </p:spPr>
        <p:txBody>
          <a:bodyPr>
            <a:normAutofit/>
          </a:bodyPr>
          <a:lstStyle/>
          <a:p>
            <a:pPr marL="373063" indent="-373063" algn="just">
              <a:buNone/>
            </a:pPr>
            <a:r>
              <a:rPr lang="sk-SK" altLang="sk-SK" sz="2400" dirty="0" smtClean="0"/>
              <a:t>- Váha jednotlivých úloh v matematike je 1 : 2 : 2.</a:t>
            </a:r>
          </a:p>
          <a:p>
            <a:pPr marL="373063" indent="-373063" algn="just">
              <a:buNone/>
            </a:pPr>
            <a:r>
              <a:rPr lang="sk-SK" altLang="sk-SK" sz="2400" dirty="0" smtClean="0"/>
              <a:t>- PMK hodnotila jednotlivé úlohy známkami 3, 1, 2.</a:t>
            </a:r>
          </a:p>
          <a:p>
            <a:pPr marL="373063" indent="-373063" algn="just">
              <a:buNone/>
            </a:pPr>
            <a:r>
              <a:rPr lang="sk-SK" altLang="sk-SK" sz="2400" dirty="0" smtClean="0"/>
              <a:t>- Pri výpočte váženého priemeru sa používa vzorec:</a:t>
            </a:r>
          </a:p>
          <a:p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15</a:t>
            </a:fld>
            <a:endParaRPr lang="sk-SK"/>
          </a:p>
        </p:txBody>
      </p:sp>
      <p:graphicFrame>
        <p:nvGraphicFramePr>
          <p:cNvPr id="6" name="Object 11"/>
          <p:cNvGraphicFramePr>
            <a:graphicFrameLocks noChangeAspect="1"/>
          </p:cNvGraphicFramePr>
          <p:nvPr/>
        </p:nvGraphicFramePr>
        <p:xfrm>
          <a:off x="5181600" y="3352800"/>
          <a:ext cx="2784475" cy="861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Rovnica" r:id="rId3" imgW="1167893" imgH="393529" progId="Equation.3">
                  <p:embed/>
                </p:oleObj>
              </mc:Choice>
              <mc:Fallback>
                <p:oleObj name="Rovnica" r:id="rId3" imgW="1167893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352800"/>
                        <a:ext cx="2784475" cy="8613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914400" y="4800600"/>
            <a:ext cx="6858000" cy="686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sk-SK" altLang="sk-SK" dirty="0" smtClean="0"/>
              <a:t>Výsledná známka je </a:t>
            </a:r>
            <a:r>
              <a:rPr lang="sk-SK" altLang="sk-SK" dirty="0" smtClean="0">
                <a:solidFill>
                  <a:srgbClr val="006600"/>
                </a:solidFill>
              </a:rPr>
              <a:t>2 - </a:t>
            </a:r>
            <a:r>
              <a:rPr lang="sk-SK" altLang="sk-SK" i="1" dirty="0" smtClean="0">
                <a:solidFill>
                  <a:srgbClr val="006600"/>
                </a:solidFill>
              </a:rPr>
              <a:t>chválitebný</a:t>
            </a:r>
            <a:r>
              <a:rPr lang="sk-SK" altLang="sk-SK" dirty="0" smtClean="0"/>
              <a:t>, pretože po dosadení do vzorca dostávame</a:t>
            </a:r>
          </a:p>
        </p:txBody>
      </p:sp>
      <p:graphicFrame>
        <p:nvGraphicFramePr>
          <p:cNvPr id="227334" name="Object 6"/>
          <p:cNvGraphicFramePr>
            <a:graphicFrameLocks noChangeAspect="1"/>
          </p:cNvGraphicFramePr>
          <p:nvPr/>
        </p:nvGraphicFramePr>
        <p:xfrm>
          <a:off x="2813707" y="5334000"/>
          <a:ext cx="360296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Rovnica" r:id="rId5" imgW="1548728" imgH="393529" progId="Equation.3">
                  <p:embed/>
                </p:oleObj>
              </mc:Choice>
              <mc:Fallback>
                <p:oleObj name="Rovnica" r:id="rId5" imgW="1548728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3707" y="5334000"/>
                        <a:ext cx="360296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Hodnotenie ÚF MS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PMK hodnotí každú zodpovedanú úlohu maturitného zadania samostatne.</a:t>
            </a:r>
          </a:p>
          <a:p>
            <a:r>
              <a:rPr lang="sk-SK" dirty="0" smtClean="0"/>
              <a:t>Každá úloha má určenú svoju váhu pre stanovenie celkového hodnotenia. Celkové hodnotenie sa vypočíta na základe matematického vzorca pre daný hodnotený predmet.</a:t>
            </a:r>
          </a:p>
          <a:p>
            <a:r>
              <a:rPr lang="sk-SK" dirty="0" smtClean="0"/>
              <a:t>Bližšie informácie – Vyhláška č. 224/2022 </a:t>
            </a:r>
            <a:r>
              <a:rPr lang="sk-SK" dirty="0" err="1" smtClean="0"/>
              <a:t>Z.z</a:t>
            </a:r>
            <a:r>
              <a:rPr lang="sk-SK" dirty="0" smtClean="0"/>
              <a:t>. o strednej škole.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                                                                             </a:t>
            </a:r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6463108-0728-4F2C-A3A7-356034624A9C}" type="slidenum">
              <a:rPr lang="sk-SK" smtClean="0"/>
              <a:pPr/>
              <a:t>16</a:t>
            </a:fld>
            <a:endParaRPr lang="sk-SK"/>
          </a:p>
        </p:txBody>
      </p:sp>
      <p:pic>
        <p:nvPicPr>
          <p:cNvPr id="4098" name="Picture 2" descr="C:\Users\Novakova\AppData\Local\Microsoft\Windows\Temporary Internet Files\Content.IE5\JLQMXLP3\MCj040628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4343400"/>
            <a:ext cx="1031875" cy="18192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smtClean="0">
                <a:solidFill>
                  <a:srgbClr val="00B050"/>
                </a:solidFill>
              </a:rPr>
              <a:t>Kedy žiak zmaturoval z predmetu</a:t>
            </a:r>
            <a:endParaRPr lang="sk-SK" b="1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b="1" u="sng" dirty="0" smtClean="0"/>
              <a:t>Predmet má EČ a PFIČ</a:t>
            </a:r>
          </a:p>
          <a:p>
            <a:r>
              <a:rPr lang="sk-SK" dirty="0" smtClean="0"/>
              <a:t>Ak jeho hodnotenie z ÚF MS </a:t>
            </a:r>
          </a:p>
          <a:p>
            <a:endParaRPr lang="sk-SK" dirty="0" smtClean="0"/>
          </a:p>
          <a:p>
            <a:r>
              <a:rPr lang="sk-SK" dirty="0" smtClean="0">
                <a:solidFill>
                  <a:srgbClr val="FF0000"/>
                </a:solidFill>
              </a:rPr>
              <a:t>a/ nie je horšie ako stupeň </a:t>
            </a:r>
            <a:r>
              <a:rPr lang="sk-SK" b="1" dirty="0" smtClean="0">
                <a:solidFill>
                  <a:srgbClr val="FF0000"/>
                </a:solidFill>
              </a:rPr>
              <a:t>prospechu 3</a:t>
            </a:r>
            <a:r>
              <a:rPr lang="sk-SK" dirty="0" smtClean="0">
                <a:solidFill>
                  <a:srgbClr val="FF0000"/>
                </a:solidFill>
              </a:rPr>
              <a:t> a v PFIČ získa viac ako 25%   </a:t>
            </a:r>
            <a:r>
              <a:rPr lang="sk-SK" b="1" dirty="0" smtClean="0">
                <a:solidFill>
                  <a:srgbClr val="FF0000"/>
                </a:solidFill>
              </a:rPr>
              <a:t>alebo</a:t>
            </a:r>
            <a:r>
              <a:rPr lang="sk-SK" dirty="0" smtClean="0">
                <a:solidFill>
                  <a:srgbClr val="FF0000"/>
                </a:solidFill>
              </a:rPr>
              <a:t> v EČ  získa viac ako 33%  z celkového počtu bodov</a:t>
            </a:r>
          </a:p>
          <a:p>
            <a:endParaRPr lang="sk-SK" dirty="0" smtClean="0">
              <a:solidFill>
                <a:srgbClr val="FF0000"/>
              </a:solidFill>
            </a:endParaRPr>
          </a:p>
          <a:p>
            <a:r>
              <a:rPr lang="sk-SK" dirty="0" smtClean="0">
                <a:solidFill>
                  <a:srgbClr val="002060"/>
                </a:solidFill>
              </a:rPr>
              <a:t>b/ je stupeň </a:t>
            </a:r>
            <a:r>
              <a:rPr lang="sk-SK" b="1" dirty="0" smtClean="0">
                <a:solidFill>
                  <a:srgbClr val="002060"/>
                </a:solidFill>
              </a:rPr>
              <a:t>prospechu 4</a:t>
            </a:r>
            <a:r>
              <a:rPr lang="sk-SK" dirty="0" smtClean="0">
                <a:solidFill>
                  <a:srgbClr val="002060"/>
                </a:solidFill>
              </a:rPr>
              <a:t> a  PFIČ získa </a:t>
            </a:r>
            <a:r>
              <a:rPr lang="sk-SK" b="1" dirty="0" smtClean="0">
                <a:solidFill>
                  <a:srgbClr val="002060"/>
                </a:solidFill>
              </a:rPr>
              <a:t>viac ako 25%    </a:t>
            </a:r>
            <a:r>
              <a:rPr lang="sk-SK" sz="3500" b="1" dirty="0" smtClean="0">
                <a:solidFill>
                  <a:srgbClr val="002060"/>
                </a:solidFill>
              </a:rPr>
              <a:t>a</a:t>
            </a:r>
            <a:r>
              <a:rPr lang="sk-SK" dirty="0" smtClean="0">
                <a:solidFill>
                  <a:srgbClr val="002060"/>
                </a:solidFill>
              </a:rPr>
              <a:t>   v EČ získa </a:t>
            </a:r>
            <a:r>
              <a:rPr lang="sk-SK" b="1" dirty="0" smtClean="0">
                <a:solidFill>
                  <a:srgbClr val="002060"/>
                </a:solidFill>
              </a:rPr>
              <a:t>viac ako 33% </a:t>
            </a:r>
            <a:r>
              <a:rPr lang="sk-SK" dirty="0" smtClean="0">
                <a:solidFill>
                  <a:srgbClr val="002060"/>
                </a:solidFill>
              </a:rPr>
              <a:t>z celkového počtu bodov</a:t>
            </a:r>
          </a:p>
          <a:p>
            <a:endParaRPr lang="sk-SK" dirty="0" smtClean="0"/>
          </a:p>
          <a:p>
            <a:r>
              <a:rPr lang="sk-SK" dirty="0" smtClean="0"/>
              <a:t>                     </a:t>
            </a:r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6463108-0728-4F2C-A3A7-356034624A9C}" type="slidenum">
              <a:rPr lang="sk-SK" smtClean="0"/>
              <a:pPr/>
              <a:t>17</a:t>
            </a:fld>
            <a:endParaRPr lang="sk-SK"/>
          </a:p>
        </p:txBody>
      </p:sp>
      <p:pic>
        <p:nvPicPr>
          <p:cNvPr id="5123" name="Picture 3" descr="C:\Users\Novakova\AppData\Local\Microsoft\Windows\Temporary Internet Files\Content.IE5\IXW4OS5O\MCj039748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140757"/>
            <a:ext cx="1826057" cy="171724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smtClean="0">
                <a:solidFill>
                  <a:srgbClr val="00B050"/>
                </a:solidFill>
              </a:rPr>
              <a:t>Kedy žiak zmaturoval z predmetu</a:t>
            </a:r>
            <a:endParaRPr lang="sk-SK" b="1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u="sng" dirty="0" smtClean="0"/>
              <a:t>Predmet má EČ a nemá PFIČ         </a:t>
            </a:r>
            <a:r>
              <a:rPr lang="sk-SK" dirty="0" smtClean="0"/>
              <a:t>(matematika)</a:t>
            </a:r>
          </a:p>
          <a:p>
            <a:r>
              <a:rPr lang="sk-SK" dirty="0" smtClean="0"/>
              <a:t>Ak jeho hodnotenie z ÚF MS</a:t>
            </a:r>
          </a:p>
          <a:p>
            <a:pPr>
              <a:buNone/>
            </a:pPr>
            <a:r>
              <a:rPr lang="sk-SK" dirty="0" smtClean="0"/>
              <a:t> 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a/ nie je horšie ako </a:t>
            </a:r>
            <a:r>
              <a:rPr lang="sk-SK" b="1" dirty="0" smtClean="0">
                <a:solidFill>
                  <a:srgbClr val="FF0000"/>
                </a:solidFill>
              </a:rPr>
              <a:t>stupeň 3</a:t>
            </a:r>
            <a:r>
              <a:rPr lang="sk-SK" dirty="0" smtClean="0">
                <a:solidFill>
                  <a:srgbClr val="FF0000"/>
                </a:solidFill>
              </a:rPr>
              <a:t> a v EČ MS získa </a:t>
            </a:r>
            <a:r>
              <a:rPr lang="sk-SK" b="1" dirty="0" smtClean="0">
                <a:solidFill>
                  <a:srgbClr val="FF0000"/>
                </a:solidFill>
              </a:rPr>
              <a:t>viac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b="1" dirty="0" smtClean="0">
                <a:solidFill>
                  <a:srgbClr val="FF0000"/>
                </a:solidFill>
              </a:rPr>
              <a:t>ako 25% </a:t>
            </a:r>
            <a:r>
              <a:rPr lang="sk-SK" dirty="0" smtClean="0">
                <a:solidFill>
                  <a:srgbClr val="FF0000"/>
                </a:solidFill>
              </a:rPr>
              <a:t>z celkového počtu bodov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>
                <a:solidFill>
                  <a:srgbClr val="002060"/>
                </a:solidFill>
              </a:rPr>
              <a:t>b/ je hodnotené </a:t>
            </a:r>
            <a:r>
              <a:rPr lang="sk-SK" b="1" dirty="0" smtClean="0">
                <a:solidFill>
                  <a:srgbClr val="002060"/>
                </a:solidFill>
              </a:rPr>
              <a:t>stupňom 4</a:t>
            </a:r>
            <a:r>
              <a:rPr lang="sk-SK" dirty="0" smtClean="0">
                <a:solidFill>
                  <a:srgbClr val="002060"/>
                </a:solidFill>
              </a:rPr>
              <a:t> a v EČ získal </a:t>
            </a:r>
            <a:r>
              <a:rPr lang="sk-SK" b="1" dirty="0" smtClean="0">
                <a:solidFill>
                  <a:srgbClr val="002060"/>
                </a:solidFill>
              </a:rPr>
              <a:t>viac </a:t>
            </a:r>
            <a:r>
              <a:rPr lang="sk-SK" dirty="0" smtClean="0">
                <a:solidFill>
                  <a:srgbClr val="002060"/>
                </a:solidFill>
              </a:rPr>
              <a:t>ako   </a:t>
            </a:r>
            <a:r>
              <a:rPr lang="sk-SK" b="1" dirty="0" smtClean="0">
                <a:solidFill>
                  <a:srgbClr val="002060"/>
                </a:solidFill>
              </a:rPr>
              <a:t>33% z celkového počtu bodov</a:t>
            </a:r>
            <a:endParaRPr lang="sk-SK" b="1" dirty="0">
              <a:solidFill>
                <a:srgbClr val="002060"/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6463108-0728-4F2C-A3A7-356034624A9C}" type="slidenum">
              <a:rPr lang="sk-SK" smtClean="0"/>
              <a:pPr/>
              <a:t>18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smtClean="0">
                <a:solidFill>
                  <a:srgbClr val="00B050"/>
                </a:solidFill>
              </a:rPr>
              <a:t>Kedy žiak zmaturoval z predmetu</a:t>
            </a:r>
            <a:endParaRPr lang="sk-SK" b="1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u="sng" dirty="0" smtClean="0"/>
              <a:t>Predmet má ÚF, nemá EČ ani PFIČ</a:t>
            </a:r>
          </a:p>
          <a:p>
            <a:endParaRPr lang="sk-SK" dirty="0" smtClean="0"/>
          </a:p>
          <a:p>
            <a:r>
              <a:rPr lang="sk-SK" dirty="0" smtClean="0"/>
              <a:t>Ak jeho hodnotenie z ÚF MS nebude horšie </a:t>
            </a:r>
            <a:br>
              <a:rPr lang="sk-SK" dirty="0" smtClean="0"/>
            </a:br>
            <a:r>
              <a:rPr lang="sk-SK" dirty="0" smtClean="0"/>
              <a:t>ako stupeň </a:t>
            </a:r>
            <a:r>
              <a:rPr lang="sk-SK" dirty="0" smtClean="0">
                <a:solidFill>
                  <a:srgbClr val="FF0000"/>
                </a:solidFill>
              </a:rPr>
              <a:t>4</a:t>
            </a:r>
          </a:p>
          <a:p>
            <a:endParaRPr lang="sk-SK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6463108-0728-4F2C-A3A7-356034624A9C}" type="slidenum">
              <a:rPr lang="sk-SK" smtClean="0"/>
              <a:pPr/>
              <a:t>19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Prihlasovanie na MS 2024</a:t>
            </a:r>
            <a:endParaRPr lang="sk-SK" b="1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Budúci maturant  vyplní prihlášku na MS </a:t>
            </a:r>
            <a:br>
              <a:rPr lang="sk-SK" dirty="0" smtClean="0"/>
            </a:br>
            <a:r>
              <a:rPr lang="sk-SK" dirty="0" smtClean="0"/>
              <a:t>v termíne najneskôr do 30.9.2023 a odovzdá ju triednemu učiteľovi. </a:t>
            </a:r>
          </a:p>
          <a:p>
            <a:r>
              <a:rPr lang="sk-SK" dirty="0" smtClean="0"/>
              <a:t>Zmeny  je možné vykonať do 15.10.2023 a je povinnosťou maturanta nahlásiť ich triednemu učiteľovi.</a:t>
            </a:r>
          </a:p>
          <a:p>
            <a:r>
              <a:rPr lang="sk-SK" dirty="0" smtClean="0"/>
              <a:t>Ďalšie zmeny v osobitných prípadoch  povoľuje riaditeľka školy v termíne najneskôr do 31.1.2024 na základe písomnej žiadosti a uvedenia závažného dôvodu.</a:t>
            </a:r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6463108-0728-4F2C-A3A7-356034624A9C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sk-SK" b="1" dirty="0" smtClean="0"/>
              <a:t>Maturitné vysvedčenie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pPr marL="471488" indent="-373063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sk-SK" altLang="sk-SK" sz="2600" dirty="0"/>
              <a:t>Každá časť a forma MS sa hodnotí zvlášť. </a:t>
            </a:r>
            <a:r>
              <a:rPr lang="sk-SK" altLang="sk-SK" sz="2600" dirty="0" smtClean="0"/>
              <a:t>Určuje </a:t>
            </a:r>
            <a:r>
              <a:rPr lang="sk-SK" altLang="sk-SK" sz="2600" dirty="0"/>
              <a:t>sa, </a:t>
            </a:r>
          </a:p>
          <a:p>
            <a:pPr marL="98425" indent="0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sk-SK" altLang="sk-SK" sz="2600" dirty="0"/>
              <a:t>     či v danom predmete žiak </a:t>
            </a:r>
            <a:r>
              <a:rPr lang="sk-SK" altLang="sk-SK" sz="2600" b="1" dirty="0">
                <a:solidFill>
                  <a:srgbClr val="006600"/>
                </a:solidFill>
              </a:rPr>
              <a:t>zmaturoval</a:t>
            </a:r>
            <a:r>
              <a:rPr lang="sk-SK" altLang="sk-SK" sz="2600" dirty="0">
                <a:solidFill>
                  <a:srgbClr val="00CC00"/>
                </a:solidFill>
              </a:rPr>
              <a:t> </a:t>
            </a:r>
            <a:r>
              <a:rPr lang="sk-SK" altLang="sk-SK" sz="2600" dirty="0"/>
              <a:t>alebo  </a:t>
            </a:r>
          </a:p>
          <a:p>
            <a:pPr marL="98425" indent="0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sk-SK" altLang="sk-SK" sz="2600" b="1" dirty="0">
                <a:solidFill>
                  <a:srgbClr val="006600"/>
                </a:solidFill>
              </a:rPr>
              <a:t>     nezmaturoval</a:t>
            </a:r>
            <a:r>
              <a:rPr lang="sk-SK" altLang="sk-SK" sz="2600" dirty="0">
                <a:solidFill>
                  <a:srgbClr val="006600"/>
                </a:solidFill>
              </a:rPr>
              <a:t>.</a:t>
            </a:r>
          </a:p>
          <a:p>
            <a:pPr marL="471488" indent="-373063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sk-SK" altLang="sk-SK" sz="2600" b="1" u="sng" dirty="0"/>
              <a:t>Údaje na vysvedčení:</a:t>
            </a:r>
          </a:p>
          <a:p>
            <a:pPr marL="952500" lvl="1" indent="-290513">
              <a:lnSpc>
                <a:spcPct val="80000"/>
              </a:lnSpc>
              <a:buClr>
                <a:schemeClr val="tx1"/>
              </a:buClr>
              <a:buFontTx/>
              <a:buChar char="-"/>
              <a:defRPr/>
            </a:pPr>
            <a:r>
              <a:rPr lang="sk-SK" altLang="sk-SK" sz="2300" dirty="0"/>
              <a:t>predmet a úroveň </a:t>
            </a:r>
          </a:p>
          <a:p>
            <a:pPr marL="952500" lvl="1" indent="-290513">
              <a:lnSpc>
                <a:spcPct val="80000"/>
              </a:lnSpc>
              <a:buClr>
                <a:schemeClr val="tx1"/>
              </a:buClr>
              <a:buFontTx/>
              <a:buChar char="-"/>
              <a:defRPr/>
            </a:pPr>
            <a:r>
              <a:rPr lang="sk-SK" altLang="sk-SK" sz="2300" dirty="0"/>
              <a:t>úspešnosť EČ v %</a:t>
            </a:r>
          </a:p>
          <a:p>
            <a:pPr marL="952500" lvl="1" indent="-290513">
              <a:lnSpc>
                <a:spcPct val="80000"/>
              </a:lnSpc>
              <a:buClr>
                <a:schemeClr val="tx1"/>
              </a:buClr>
              <a:buFontTx/>
              <a:buChar char="-"/>
              <a:defRPr/>
            </a:pPr>
            <a:r>
              <a:rPr lang="sk-SK" altLang="sk-SK" sz="2300" b="1" dirty="0" err="1">
                <a:solidFill>
                  <a:srgbClr val="006600"/>
                </a:solidFill>
              </a:rPr>
              <a:t>percentil</a:t>
            </a:r>
            <a:endParaRPr lang="sk-SK" altLang="sk-SK" sz="2300" b="1" dirty="0">
              <a:solidFill>
                <a:srgbClr val="006600"/>
              </a:solidFill>
            </a:endParaRPr>
          </a:p>
          <a:p>
            <a:pPr marL="952500" lvl="1" indent="-290513">
              <a:lnSpc>
                <a:spcPct val="80000"/>
              </a:lnSpc>
              <a:buClr>
                <a:schemeClr val="tx1"/>
              </a:buClr>
              <a:buFontTx/>
              <a:buChar char="-"/>
              <a:defRPr/>
            </a:pPr>
            <a:r>
              <a:rPr lang="sk-SK" altLang="sk-SK" sz="2300" b="1" dirty="0">
                <a:solidFill>
                  <a:srgbClr val="006600"/>
                </a:solidFill>
              </a:rPr>
              <a:t>úspešnosť PFIČ v %</a:t>
            </a:r>
          </a:p>
          <a:p>
            <a:pPr marL="952500" lvl="1" indent="-290513">
              <a:lnSpc>
                <a:spcPct val="80000"/>
              </a:lnSpc>
              <a:buClr>
                <a:schemeClr val="tx1"/>
              </a:buClr>
              <a:buFontTx/>
              <a:buChar char="-"/>
              <a:defRPr/>
            </a:pPr>
            <a:r>
              <a:rPr lang="sk-SK" altLang="sk-SK" sz="2300" dirty="0"/>
              <a:t>známka z ÚFIČ </a:t>
            </a:r>
          </a:p>
          <a:p>
            <a:pPr marL="471488" indent="-373063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sk-SK" altLang="sk-SK" sz="2600" dirty="0"/>
              <a:t>Hodnotenie vyjadrené percentami sa zaokrúhľuje na desatiny</a:t>
            </a:r>
            <a:r>
              <a:rPr lang="sk-SK" altLang="sk-SK" sz="2600" dirty="0" smtClean="0"/>
              <a:t>.</a:t>
            </a:r>
          </a:p>
          <a:p>
            <a:pPr marL="471488" indent="-373063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sk-SK" altLang="sk-SK" sz="2600" dirty="0" smtClean="0"/>
              <a:t>Dátum vydania je daný dátumom úspešne</a:t>
            </a:r>
            <a:r>
              <a:rPr lang="sk-SK" altLang="sk-SK" sz="2600" dirty="0"/>
              <a:t> vykonanej</a:t>
            </a:r>
            <a:r>
              <a:rPr lang="sk-SK" altLang="sk-SK" sz="2600" dirty="0" smtClean="0"/>
              <a:t> poslednej maturitnej skúšky, v prípade opravnej skúšky je to jej  dátum konania.</a:t>
            </a:r>
            <a:endParaRPr lang="sk-SK" altLang="sk-SK" sz="2600" dirty="0"/>
          </a:p>
          <a:p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20</a:t>
            </a:fld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rgbClr val="FF0000"/>
                </a:solidFill>
              </a:rPr>
              <a:t>Kedy žiak nezmaturoval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sk-SK" dirty="0" smtClean="0"/>
          </a:p>
          <a:p>
            <a:r>
              <a:rPr lang="sk-SK" dirty="0" smtClean="0"/>
              <a:t>Ak žiak nezmaturoval z predmetu –bol  na ústnej skúške hodnotený stupňom prospechu nedostatočný, má právo vykonať opravnú skúšku (pozrite Zákon č.245/2008 v § 77 </a:t>
            </a:r>
            <a:r>
              <a:rPr lang="sk-SK" dirty="0" err="1" smtClean="0"/>
              <a:t>odst</a:t>
            </a:r>
            <a:r>
              <a:rPr lang="sk-SK" dirty="0" smtClean="0"/>
              <a:t>. 7) v mimoriadnom termíne, t.j. september 2024, február 2025.</a:t>
            </a:r>
          </a:p>
          <a:p>
            <a:endParaRPr lang="sk-SK" b="1" dirty="0" smtClean="0"/>
          </a:p>
          <a:p>
            <a:r>
              <a:rPr lang="sk-SK" b="1" dirty="0" smtClean="0"/>
              <a:t>Opravná skúška z EČ a PFIČ </a:t>
            </a:r>
            <a:r>
              <a:rPr lang="sk-SK" dirty="0" smtClean="0"/>
              <a:t>sa koná </a:t>
            </a:r>
            <a:br>
              <a:rPr lang="sk-SK" dirty="0" smtClean="0"/>
            </a:br>
            <a:r>
              <a:rPr lang="sk-SK" dirty="0" smtClean="0"/>
              <a:t>v </a:t>
            </a:r>
            <a:r>
              <a:rPr lang="sk-SK" b="1" dirty="0" smtClean="0"/>
              <a:t>septembri nasledujúceho školského roka alebo </a:t>
            </a:r>
            <a:br>
              <a:rPr lang="sk-SK" b="1" dirty="0" smtClean="0"/>
            </a:br>
            <a:r>
              <a:rPr lang="sk-SK" b="1" dirty="0" smtClean="0"/>
              <a:t>v riadnom termíne  - marec 2025.</a:t>
            </a:r>
          </a:p>
          <a:p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6463108-0728-4F2C-A3A7-356034624A9C}" type="slidenum">
              <a:rPr lang="sk-SK" smtClean="0"/>
              <a:pPr/>
              <a:t>21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Prihlásenie na opravný termín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Žiak sa prihlási riaditeľke školy </a:t>
            </a:r>
            <a:r>
              <a:rPr lang="sk-SK" b="1" dirty="0" smtClean="0"/>
              <a:t>do 30. júna 2024</a:t>
            </a:r>
            <a:r>
              <a:rPr lang="sk-SK" dirty="0" smtClean="0"/>
              <a:t>, ak </a:t>
            </a:r>
            <a:r>
              <a:rPr lang="sk-SK" u="sng" dirty="0" smtClean="0"/>
              <a:t>chce opravnú skúšku konať v septembri 2024</a:t>
            </a:r>
            <a:r>
              <a:rPr lang="sk-SK" dirty="0" smtClean="0"/>
              <a:t>.</a:t>
            </a:r>
          </a:p>
          <a:p>
            <a:r>
              <a:rPr lang="sk-SK" dirty="0" smtClean="0"/>
              <a:t>Žiak sa prihlási riaditeľke školy </a:t>
            </a:r>
            <a:r>
              <a:rPr lang="sk-SK" b="1" dirty="0" smtClean="0"/>
              <a:t>do 30. septembra 2024</a:t>
            </a:r>
            <a:r>
              <a:rPr lang="sk-SK" dirty="0" smtClean="0"/>
              <a:t>, ak chce </a:t>
            </a:r>
            <a:r>
              <a:rPr lang="sk-SK" u="sng" dirty="0" smtClean="0"/>
              <a:t>opravnú skúšku </a:t>
            </a:r>
            <a:r>
              <a:rPr lang="sk-SK" dirty="0" smtClean="0"/>
              <a:t>konať </a:t>
            </a:r>
            <a:r>
              <a:rPr lang="sk-SK" u="sng" dirty="0" smtClean="0"/>
              <a:t>v riadnom termíne nasledujúceho školského roka</a:t>
            </a:r>
            <a:r>
              <a:rPr lang="sk-SK" dirty="0" smtClean="0"/>
              <a:t>.</a:t>
            </a:r>
          </a:p>
          <a:p>
            <a:r>
              <a:rPr lang="sk-SK" b="1" dirty="0" smtClean="0">
                <a:solidFill>
                  <a:srgbClr val="0070C0"/>
                </a:solidFill>
              </a:rPr>
              <a:t>Pozor:  žiadosti podanej riaditeľke školy predchádza žiadosť o vykonanie opravnej skúšky, ktorú prijíma predseda ŠMK.</a:t>
            </a:r>
            <a:endParaRPr lang="sk-SK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22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smtClean="0"/>
              <a:t>MATURITA 2024</a:t>
            </a:r>
            <a:endParaRPr lang="sk-SK" sz="4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sk-SK" dirty="0" smtClean="0"/>
              <a:t>Ďalšie informácie nájdete na týchto linkách:</a:t>
            </a:r>
          </a:p>
          <a:p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/>
              </a:rPr>
              <a:t>www.nivam.sk</a:t>
            </a:r>
            <a:endParaRPr lang="sk-SK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sk-SK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3"/>
              </a:rPr>
              <a:t>www.minedu.sk</a:t>
            </a: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sk-SK" b="1" dirty="0" smtClean="0"/>
              <a:t>                                 </a:t>
            </a:r>
          </a:p>
          <a:p>
            <a:endParaRPr lang="sk-SK" dirty="0" smtClean="0"/>
          </a:p>
          <a:p>
            <a:r>
              <a:rPr lang="sk-SK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4"/>
              </a:rPr>
              <a:t>novakova@gymtv.sk</a:t>
            </a:r>
            <a:r>
              <a:rPr lang="sk-SK" dirty="0" smtClean="0"/>
              <a:t> , alebo osobne ZRŠ VVČ, konzultácie pre maturantov- po vyučovaní</a:t>
            </a:r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z="900" dirty="0" smtClean="0"/>
              <a:t>Gymnázium, Komenského 32, Trebišov</a:t>
            </a:r>
            <a:endParaRPr lang="sk-SK" sz="90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6463108-0728-4F2C-A3A7-356034624A9C}" type="slidenum">
              <a:rPr lang="sk-SK" smtClean="0"/>
              <a:pPr/>
              <a:t>23</a:t>
            </a:fld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6600" dirty="0" smtClean="0"/>
              <a:t>MATURITA 2024</a:t>
            </a:r>
            <a:endParaRPr lang="sk-SK" sz="6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sk-SK" dirty="0" smtClean="0"/>
          </a:p>
          <a:p>
            <a:pPr>
              <a:buNone/>
            </a:pPr>
            <a:r>
              <a:rPr lang="sk-SK" sz="5400" b="1" dirty="0" smtClean="0"/>
              <a:t>Prajeme úspešnú </a:t>
            </a:r>
            <a:br>
              <a:rPr lang="sk-SK" sz="5400" b="1" dirty="0" smtClean="0"/>
            </a:br>
            <a:r>
              <a:rPr lang="sk-SK" sz="5400" b="1" dirty="0" smtClean="0"/>
              <a:t>maturitnú skúšku.</a:t>
            </a:r>
          </a:p>
          <a:p>
            <a:pPr algn="ctr"/>
            <a:endParaRPr lang="sk-SK" sz="4400" dirty="0" smtClean="0"/>
          </a:p>
          <a:p>
            <a:pPr algn="ctr"/>
            <a:endParaRPr lang="sk-SK" sz="440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6463108-0728-4F2C-A3A7-356034624A9C}" type="slidenum">
              <a:rPr lang="sk-SK" smtClean="0"/>
              <a:pPr/>
              <a:t>24</a:t>
            </a:fld>
            <a:endParaRPr lang="sk-SK"/>
          </a:p>
        </p:txBody>
      </p:sp>
      <p:pic>
        <p:nvPicPr>
          <p:cNvPr id="8194" name="Picture 2" descr="C:\Users\Novakova\AppData\Local\Microsoft\Windows\Temporary Internet Files\Content.IE5\RNL77TYR\MCj039862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4005118"/>
            <a:ext cx="3014158" cy="2088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Voľba maturitných predmetov</a:t>
            </a:r>
            <a:endParaRPr lang="sk-SK" b="1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00600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>
                <a:solidFill>
                  <a:srgbClr val="00B050"/>
                </a:solidFill>
              </a:rPr>
              <a:t>Z koľkých predmetov maturujú gymnazisti?</a:t>
            </a:r>
            <a:endParaRPr lang="sk-SK" dirty="0" smtClean="0">
              <a:solidFill>
                <a:srgbClr val="00B050"/>
              </a:solidFill>
            </a:endParaRPr>
          </a:p>
          <a:p>
            <a:r>
              <a:rPr lang="sk-SK" sz="2100" dirty="0" smtClean="0"/>
              <a:t>1.  </a:t>
            </a:r>
            <a:r>
              <a:rPr lang="sk-SK" sz="2100" b="1" dirty="0" smtClean="0"/>
              <a:t>slovenský jazyk a literatúra</a:t>
            </a:r>
            <a:r>
              <a:rPr lang="sk-SK" sz="2100" dirty="0" smtClean="0"/>
              <a:t>  </a:t>
            </a:r>
            <a:br>
              <a:rPr lang="sk-SK" sz="2100" dirty="0" smtClean="0"/>
            </a:br>
            <a:r>
              <a:rPr lang="sk-SK" sz="2100" dirty="0" smtClean="0"/>
              <a:t>     ( všetci povinne ako štátny jazyk)</a:t>
            </a:r>
          </a:p>
          <a:p>
            <a:r>
              <a:rPr lang="sk-SK" sz="2100" dirty="0" smtClean="0"/>
              <a:t>2.  </a:t>
            </a:r>
            <a:r>
              <a:rPr lang="sk-SK" sz="2100" b="1" dirty="0" smtClean="0"/>
              <a:t>povinný predmet zo skupiny cudzích jazykov na  úrovni B2</a:t>
            </a:r>
            <a:endParaRPr lang="sk-SK" sz="2100" dirty="0" smtClean="0"/>
          </a:p>
          <a:p>
            <a:r>
              <a:rPr lang="sk-SK" sz="2100" dirty="0" smtClean="0"/>
              <a:t>3.  </a:t>
            </a:r>
            <a:r>
              <a:rPr lang="sk-SK" sz="2100" b="1" dirty="0" smtClean="0"/>
              <a:t>1. voliteľný predmet</a:t>
            </a:r>
            <a:r>
              <a:rPr lang="sk-SK" sz="2100" dirty="0" smtClean="0"/>
              <a:t> -zo skupiny prírodovedných </a:t>
            </a:r>
            <a:br>
              <a:rPr lang="sk-SK" sz="2100" dirty="0" smtClean="0"/>
            </a:br>
            <a:r>
              <a:rPr lang="sk-SK" sz="2100" dirty="0" smtClean="0"/>
              <a:t>     alebo spoločenskovedných predmetov podľa </a:t>
            </a:r>
            <a:br>
              <a:rPr lang="sk-SK" sz="2100" dirty="0" smtClean="0"/>
            </a:br>
            <a:r>
              <a:rPr lang="sk-SK" sz="2100" dirty="0" smtClean="0"/>
              <a:t>pri voľbe tohto predmetu </a:t>
            </a:r>
            <a:r>
              <a:rPr lang="sk-SK" sz="2100" b="1" dirty="0" smtClean="0"/>
              <a:t>musí byť súčet hodín počas štúdia</a:t>
            </a:r>
            <a:r>
              <a:rPr lang="sk-SK" sz="2100" dirty="0" smtClean="0"/>
              <a:t> na gymnáziu najmenej 6 (zahrnuté sú aj voliteľné predmety</a:t>
            </a:r>
            <a:r>
              <a:rPr lang="sk-SK" sz="2100" dirty="0" smtClean="0">
                <a:latin typeface="Arial"/>
                <a:cs typeface="Arial"/>
              </a:rPr>
              <a:t>)</a:t>
            </a:r>
            <a:endParaRPr lang="sk-SK" sz="2100" dirty="0" smtClean="0"/>
          </a:p>
          <a:p>
            <a:r>
              <a:rPr lang="sk-SK" sz="2100" dirty="0" smtClean="0"/>
              <a:t>4.  </a:t>
            </a:r>
            <a:r>
              <a:rPr lang="sk-SK" sz="2100" b="1" dirty="0" smtClean="0"/>
              <a:t>ďalší voliteľný predmet</a:t>
            </a:r>
            <a:r>
              <a:rPr lang="sk-SK" sz="2100" dirty="0" smtClean="0"/>
              <a:t> – nie je obmedzený dotáciou hodín počas štúdia, vychádza z učebného plánu školy a v ktorých sa žiak vzdelával.</a:t>
            </a:r>
          </a:p>
          <a:p>
            <a:endParaRPr lang="sk-SK" sz="1700" dirty="0" smtClean="0"/>
          </a:p>
          <a:p>
            <a:r>
              <a:rPr lang="sk-SK" sz="1700" dirty="0" smtClean="0"/>
              <a:t>Poznámka: maturant si musí zvoliť iba  z predmetov učebného plánu školy.</a:t>
            </a:r>
          </a:p>
          <a:p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6463108-0728-4F2C-A3A7-356034624A9C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Maturitná skúška - formy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495800"/>
          </a:xfrm>
        </p:spPr>
        <p:txBody>
          <a:bodyPr>
            <a:normAutofit fontScale="92500" lnSpcReduction="20000"/>
          </a:bodyPr>
          <a:lstStyle/>
          <a:p>
            <a:r>
              <a:rPr lang="sk-SK" b="1" u="sng" dirty="0" smtClean="0"/>
              <a:t>Písomná form</a:t>
            </a:r>
            <a:r>
              <a:rPr lang="sk-SK" b="1" dirty="0" smtClean="0"/>
              <a:t>a :  </a:t>
            </a:r>
          </a:p>
          <a:p>
            <a:pPr algn="just">
              <a:buNone/>
            </a:pPr>
            <a:r>
              <a:rPr lang="sk-SK" sz="2400" dirty="0" smtClean="0"/>
              <a:t>     </a:t>
            </a:r>
            <a:r>
              <a:rPr lang="sk-SK" sz="2400" b="1" dirty="0" smtClean="0">
                <a:solidFill>
                  <a:srgbClr val="0070C0"/>
                </a:solidFill>
              </a:rPr>
              <a:t>externá časť </a:t>
            </a:r>
            <a:r>
              <a:rPr lang="sk-SK" sz="2400" b="1" dirty="0" smtClean="0"/>
              <a:t>– </a:t>
            </a:r>
            <a:r>
              <a:rPr lang="sk-SK" sz="2400" dirty="0" smtClean="0"/>
              <a:t>NÚCEM- centrálne zadaný a vyhodnotený     </a:t>
            </a:r>
            <a:br>
              <a:rPr lang="sk-SK" sz="2400" dirty="0" smtClean="0"/>
            </a:br>
            <a:r>
              <a:rPr lang="sk-SK" sz="2400" dirty="0" smtClean="0"/>
              <a:t>  test, výsledky musia byť zverejnené 10 dní pred konaním ÚF MS,</a:t>
            </a:r>
          </a:p>
          <a:p>
            <a:pPr algn="just">
              <a:buNone/>
            </a:pPr>
            <a:r>
              <a:rPr lang="sk-SK" sz="2400" dirty="0" smtClean="0"/>
              <a:t>       administrácia (chápe sa vykonanie testu) je v predmetoch  </a:t>
            </a:r>
            <a:br>
              <a:rPr lang="sk-SK" sz="2400" dirty="0" smtClean="0"/>
            </a:br>
            <a:r>
              <a:rPr lang="sk-SK" sz="2400" dirty="0" smtClean="0"/>
              <a:t>  slovenský jazyk a literatúra, anglický jazyk na B2, ruský         </a:t>
            </a:r>
            <a:br>
              <a:rPr lang="sk-SK" sz="2400" dirty="0" smtClean="0"/>
            </a:br>
            <a:r>
              <a:rPr lang="sk-SK" sz="2400" dirty="0" smtClean="0"/>
              <a:t>  jazyk na B2, ( </a:t>
            </a:r>
            <a:r>
              <a:rPr lang="sk-SK" sz="2400" smtClean="0"/>
              <a:t>prípadne NJ</a:t>
            </a:r>
            <a:r>
              <a:rPr lang="sk-SK" sz="2400" dirty="0" smtClean="0"/>
              <a:t>, ŠPJ), matematika</a:t>
            </a:r>
          </a:p>
          <a:p>
            <a:pPr>
              <a:buNone/>
            </a:pPr>
            <a:r>
              <a:rPr lang="sk-SK" sz="2400" dirty="0" smtClean="0"/>
              <a:t>    </a:t>
            </a:r>
          </a:p>
          <a:p>
            <a:pPr>
              <a:buNone/>
            </a:pPr>
            <a:r>
              <a:rPr lang="sk-SK" sz="2400" b="1" dirty="0" smtClean="0">
                <a:solidFill>
                  <a:srgbClr val="0070C0"/>
                </a:solidFill>
              </a:rPr>
              <a:t>      interná časť </a:t>
            </a:r>
            <a:r>
              <a:rPr lang="sk-SK" sz="2400" dirty="0" smtClean="0"/>
              <a:t>– písomná práca podľa centrálneho zadania,</a:t>
            </a:r>
          </a:p>
          <a:p>
            <a:pPr>
              <a:buNone/>
            </a:pPr>
            <a:r>
              <a:rPr lang="sk-SK" sz="2400" dirty="0" smtClean="0"/>
              <a:t>      zverejnené výsledky – 10 dní pred konaním ÚF MS</a:t>
            </a:r>
          </a:p>
          <a:p>
            <a:endParaRPr lang="sk-SK" b="1" u="sng" dirty="0" smtClean="0"/>
          </a:p>
          <a:p>
            <a:r>
              <a:rPr lang="sk-SK" b="1" u="sng" dirty="0" smtClean="0"/>
              <a:t>Ústna forma (ÚF MS)- </a:t>
            </a:r>
            <a:r>
              <a:rPr lang="sk-SK" u="sng" dirty="0" smtClean="0"/>
              <a:t>žiak má právo  vykonať túto časť bez ohľadu na výsledky EČ a PFIČ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6463108-0728-4F2C-A3A7-356034624A9C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Maturitná skúška -termíny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b="1" dirty="0" smtClean="0"/>
              <a:t>Riadny termín    </a:t>
            </a:r>
            <a:r>
              <a:rPr lang="sk-SK" dirty="0" smtClean="0"/>
              <a:t>pre   externú časť (</a:t>
            </a:r>
            <a:r>
              <a:rPr lang="sk-SK" b="1" dirty="0" smtClean="0"/>
              <a:t>EČ</a:t>
            </a:r>
            <a:r>
              <a:rPr lang="sk-SK" dirty="0" smtClean="0"/>
              <a:t>) </a:t>
            </a:r>
            <a:br>
              <a:rPr lang="sk-SK" dirty="0" smtClean="0"/>
            </a:br>
            <a:r>
              <a:rPr lang="sk-SK" dirty="0" smtClean="0"/>
              <a:t>a písomnú forma internej časti(</a:t>
            </a:r>
            <a:r>
              <a:rPr lang="sk-SK" b="1" dirty="0" smtClean="0"/>
              <a:t>PFIČ</a:t>
            </a:r>
            <a:r>
              <a:rPr lang="sk-SK" dirty="0" smtClean="0"/>
              <a:t>)</a:t>
            </a:r>
          </a:p>
          <a:p>
            <a:endParaRPr lang="sk-SK" dirty="0" smtClean="0"/>
          </a:p>
          <a:p>
            <a:pPr>
              <a:spcBef>
                <a:spcPts val="1200"/>
              </a:spcBef>
            </a:pPr>
            <a:r>
              <a:rPr lang="sk-SK" b="1" dirty="0" smtClean="0">
                <a:solidFill>
                  <a:srgbClr val="C00000"/>
                </a:solidFill>
              </a:rPr>
              <a:t>12.marec 2024 – slovenský jazyk a literatúra</a:t>
            </a:r>
          </a:p>
          <a:p>
            <a:pPr>
              <a:spcBef>
                <a:spcPts val="1200"/>
              </a:spcBef>
            </a:pPr>
            <a:r>
              <a:rPr lang="sk-SK" b="1" dirty="0" smtClean="0">
                <a:solidFill>
                  <a:srgbClr val="C00000"/>
                </a:solidFill>
              </a:rPr>
              <a:t>13.marec 2024–  anglický, nemecký, ruský jazyk</a:t>
            </a:r>
          </a:p>
          <a:p>
            <a:pPr>
              <a:spcBef>
                <a:spcPts val="1200"/>
              </a:spcBef>
            </a:pPr>
            <a:r>
              <a:rPr lang="sk-SK" b="1" dirty="0" smtClean="0">
                <a:solidFill>
                  <a:srgbClr val="C00000"/>
                </a:solidFill>
              </a:rPr>
              <a:t>14.marec 2024 – matematika</a:t>
            </a:r>
          </a:p>
          <a:p>
            <a:endParaRPr lang="sk-SK" dirty="0" smtClean="0"/>
          </a:p>
          <a:p>
            <a:r>
              <a:rPr lang="sk-SK" dirty="0" smtClean="0"/>
              <a:t>Náhradný termín EČ a PFIČ : 9.-12.apríla 2024, </a:t>
            </a:r>
            <a:br>
              <a:rPr lang="sk-SK" dirty="0" smtClean="0"/>
            </a:br>
            <a:r>
              <a:rPr lang="sk-SK" dirty="0" smtClean="0"/>
              <a:t>3.-6.septembra 2024</a:t>
            </a:r>
          </a:p>
          <a:p>
            <a:r>
              <a:rPr lang="sk-SK" sz="2400" dirty="0" smtClean="0"/>
              <a:t>( zdravotné a iné vážne dôvody- podľa  zákona  245/2008 paragraf 75 ods. 3)- žiak sa musí do 3 dní písomne ospravedlniť riaditeľke školy a písomne požiadať o možnosť konania MS v náhradnom termíne.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6463108-0728-4F2C-A3A7-356034624A9C}" type="slidenum">
              <a:rPr lang="sk-SK" smtClean="0"/>
              <a:pPr/>
              <a:t>5</a:t>
            </a:fld>
            <a:endParaRPr lang="sk-SK"/>
          </a:p>
        </p:txBody>
      </p:sp>
      <p:pic>
        <p:nvPicPr>
          <p:cNvPr id="1026" name="Picture 2" descr="C:\Users\Novakova\AppData\Local\Microsoft\Windows\Temporary Internet Files\Content.IE5\QBGTH2BV\MC90023081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228600"/>
            <a:ext cx="990620" cy="1404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Maturitná skúška -termíny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Opravný termín </a:t>
            </a:r>
            <a:r>
              <a:rPr lang="sk-SK" b="1" dirty="0" smtClean="0"/>
              <a:t>EČ a PFIČ  MS  </a:t>
            </a:r>
          </a:p>
          <a:p>
            <a:r>
              <a:rPr lang="sk-SK" dirty="0" smtClean="0"/>
              <a:t>Určuje   MŠVVaŠ  SR, 0</a:t>
            </a:r>
            <a:r>
              <a:rPr lang="sk-SK" b="1" dirty="0" smtClean="0"/>
              <a:t>3.-06. septembra 2024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dirty="0" smtClean="0"/>
              <a:t>Tento termín  je pre maturantov, ktorý vykonali neúspešne písomnú formu  </a:t>
            </a:r>
            <a:br>
              <a:rPr lang="sk-SK" dirty="0" smtClean="0"/>
            </a:br>
            <a:r>
              <a:rPr lang="sk-SK" dirty="0" smtClean="0"/>
              <a:t>MS 2024.</a:t>
            </a:r>
          </a:p>
          <a:p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6463108-0728-4F2C-A3A7-356034624A9C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Maturitná skúška - termíny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3962400"/>
          </a:xfrm>
        </p:spPr>
        <p:txBody>
          <a:bodyPr>
            <a:normAutofit fontScale="77500" lnSpcReduction="20000"/>
          </a:bodyPr>
          <a:lstStyle/>
          <a:p>
            <a:r>
              <a:rPr lang="sk-SK" dirty="0" smtClean="0"/>
              <a:t>Riadny termín</a:t>
            </a:r>
          </a:p>
          <a:p>
            <a:r>
              <a:rPr lang="sk-SK" sz="3600" dirty="0" smtClean="0"/>
              <a:t>ÚF MS  </a:t>
            </a:r>
            <a:r>
              <a:rPr lang="sk-SK" sz="3600" b="1" dirty="0" smtClean="0"/>
              <a:t>- 20.- 23.máj 2024                </a:t>
            </a:r>
          </a:p>
          <a:p>
            <a:endParaRPr lang="sk-SK" sz="3600" dirty="0" smtClean="0"/>
          </a:p>
          <a:p>
            <a:r>
              <a:rPr lang="sk-SK" dirty="0" smtClean="0"/>
              <a:t>Mimoriadny termín (opravný a náhradný termín)</a:t>
            </a:r>
          </a:p>
          <a:p>
            <a:r>
              <a:rPr lang="sk-SK" dirty="0" smtClean="0"/>
              <a:t>September 2024</a:t>
            </a:r>
          </a:p>
          <a:p>
            <a:r>
              <a:rPr lang="sk-SK" dirty="0" smtClean="0"/>
              <a:t>Február 2025</a:t>
            </a:r>
          </a:p>
          <a:p>
            <a:endParaRPr lang="sk-SK" dirty="0" smtClean="0"/>
          </a:p>
          <a:p>
            <a:r>
              <a:rPr lang="sk-SK" dirty="0" smtClean="0"/>
              <a:t>Žiak vykoná ÚF MS po </a:t>
            </a:r>
            <a:r>
              <a:rPr lang="sk-SK" u="sng" dirty="0" smtClean="0"/>
              <a:t>ukončení posledného ročníka </a:t>
            </a:r>
            <a:r>
              <a:rPr lang="sk-SK" dirty="0" smtClean="0"/>
              <a:t>štúdia </a:t>
            </a:r>
          </a:p>
          <a:p>
            <a:r>
              <a:rPr lang="sk-SK" dirty="0" smtClean="0"/>
              <a:t>na gymnáziu.</a:t>
            </a:r>
            <a:endParaRPr lang="sk-SK" b="1" dirty="0" smtClean="0"/>
          </a:p>
          <a:p>
            <a:endParaRPr lang="sk-SK" sz="3600" dirty="0" smtClean="0"/>
          </a:p>
          <a:p>
            <a:endParaRPr lang="sk-SK" sz="3600" dirty="0" smtClean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6463108-0728-4F2C-A3A7-356034624A9C}" type="slidenum">
              <a:rPr lang="sk-SK" smtClean="0"/>
              <a:pPr/>
              <a:t>7</a:t>
            </a:fld>
            <a:endParaRPr lang="sk-SK"/>
          </a:p>
        </p:txBody>
      </p:sp>
      <p:pic>
        <p:nvPicPr>
          <p:cNvPr id="7170" name="Picture 2" descr="C:\Users\Novakova\AppData\Local\Microsoft\Windows\Temporary Internet Files\Content.IE5\JLQMXLP3\MCj0149856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838200"/>
            <a:ext cx="1600200" cy="24641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r>
              <a:rPr lang="sk-SK" sz="3200" dirty="0" smtClean="0"/>
              <a:t>Hodnotenie jednotlivých častí MS a údaje</a:t>
            </a:r>
            <a:br>
              <a:rPr lang="sk-SK" sz="3200" dirty="0" smtClean="0"/>
            </a:br>
            <a:r>
              <a:rPr lang="sk-SK" sz="3200" dirty="0" smtClean="0"/>
              <a:t> o výsledku na maturitnom vysvedčení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sk-SK" dirty="0" smtClean="0"/>
          </a:p>
          <a:p>
            <a:r>
              <a:rPr lang="sk-SK" dirty="0" smtClean="0"/>
              <a:t>EČ -    % úspešnosť a </a:t>
            </a:r>
            <a:r>
              <a:rPr lang="sk-SK" dirty="0" err="1" smtClean="0"/>
              <a:t>percentil</a:t>
            </a:r>
            <a:r>
              <a:rPr lang="sk-SK" dirty="0" smtClean="0"/>
              <a:t>   </a:t>
            </a:r>
            <a:r>
              <a:rPr lang="sk-SK" sz="1400" dirty="0" smtClean="0"/>
              <a:t>(% sa zaokrúhľujú na desatiny)</a:t>
            </a:r>
          </a:p>
          <a:p>
            <a:endParaRPr lang="sk-SK" sz="1400" dirty="0" smtClean="0"/>
          </a:p>
          <a:p>
            <a:r>
              <a:rPr lang="sk-SK" dirty="0" smtClean="0"/>
              <a:t>PFIČ - % úspešnosť</a:t>
            </a:r>
          </a:p>
          <a:p>
            <a:endParaRPr lang="sk-SK" dirty="0" smtClean="0"/>
          </a:p>
          <a:p>
            <a:r>
              <a:rPr lang="sk-SK" dirty="0" smtClean="0"/>
              <a:t>ÚFIČ – známky z jednotlivých predmetov MS</a:t>
            </a:r>
          </a:p>
          <a:p>
            <a:endParaRPr lang="sk-SK" dirty="0" smtClean="0"/>
          </a:p>
          <a:p>
            <a:r>
              <a:rPr lang="sk-SK" dirty="0" smtClean="0"/>
              <a:t>Výsledné hodnotenie na vysvedčení – uvádza sa, že  žiak úspešne/ neúspešne  vykonal maturitnú skúšku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6463108-0728-4F2C-A3A7-356034624A9C}" type="slidenum">
              <a:rPr lang="sk-SK" smtClean="0"/>
              <a:pPr/>
              <a:t>8</a:t>
            </a:fld>
            <a:endParaRPr lang="sk-SK"/>
          </a:p>
        </p:txBody>
      </p:sp>
      <p:pic>
        <p:nvPicPr>
          <p:cNvPr id="1026" name="Picture 2" descr="C:\Users\Novakova\AppData\Local\Microsoft\Windows\Temporary Internet Files\Content.IE5\JLQMXLP3\MCj042416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7850" y="304800"/>
            <a:ext cx="946150" cy="18256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altLang="sk-SK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Organizáciu a priebeh MS v škole zabezpečujú</a:t>
            </a:r>
            <a:r>
              <a:rPr lang="sk-SK" altLang="sk-SK" sz="3100" dirty="0" smtClean="0"/>
              <a:t>:</a:t>
            </a:r>
            <a:r>
              <a:rPr lang="sk-SK" altLang="sk-SK" dirty="0" smtClean="0"/>
              <a:t/>
            </a:r>
            <a:br>
              <a:rPr lang="sk-SK" alt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9438" lvl="1" indent="-388938">
              <a:lnSpc>
                <a:spcPct val="90000"/>
              </a:lnSpc>
              <a:buClr>
                <a:schemeClr val="tx1"/>
              </a:buClr>
              <a:buSzPct val="90000"/>
              <a:buFont typeface="Wingdings" pitchFamily="2" charset="2"/>
              <a:buChar char="F"/>
            </a:pPr>
            <a:r>
              <a:rPr lang="sk-SK" altLang="sk-SK" dirty="0" smtClean="0"/>
              <a:t>predseda školskej maturitnej komisie (ŠMK),</a:t>
            </a:r>
          </a:p>
          <a:p>
            <a:pPr marL="579438" lvl="1" indent="-388938">
              <a:lnSpc>
                <a:spcPct val="90000"/>
              </a:lnSpc>
              <a:buClr>
                <a:schemeClr val="tx1"/>
              </a:buClr>
              <a:buSzPct val="90000"/>
              <a:buFont typeface="Wingdings" pitchFamily="2" charset="2"/>
              <a:buChar char="F"/>
            </a:pPr>
            <a:r>
              <a:rPr lang="sk-SK" altLang="sk-SK" dirty="0" smtClean="0"/>
              <a:t>predseda predmetovej maturitnej komisie,</a:t>
            </a:r>
          </a:p>
          <a:p>
            <a:pPr marL="579438" lvl="1" indent="-388938">
              <a:lnSpc>
                <a:spcPct val="90000"/>
              </a:lnSpc>
              <a:buClr>
                <a:schemeClr val="tx1"/>
              </a:buClr>
              <a:buSzPct val="90000"/>
              <a:buFont typeface="Wingdings" pitchFamily="2" charset="2"/>
              <a:buChar char="F"/>
            </a:pPr>
            <a:r>
              <a:rPr lang="sk-SK" altLang="sk-SK" dirty="0" smtClean="0"/>
              <a:t>riaditeľ školy,</a:t>
            </a:r>
          </a:p>
          <a:p>
            <a:pPr marL="579438" lvl="1" indent="-388938">
              <a:lnSpc>
                <a:spcPct val="90000"/>
              </a:lnSpc>
              <a:buClr>
                <a:schemeClr val="tx1"/>
              </a:buClr>
              <a:buSzPct val="90000"/>
              <a:buFont typeface="Wingdings" pitchFamily="2" charset="2"/>
              <a:buChar char="F"/>
            </a:pPr>
            <a:r>
              <a:rPr lang="sk-SK" altLang="sk-SK" dirty="0" smtClean="0"/>
              <a:t>školský koordinátor,</a:t>
            </a:r>
          </a:p>
          <a:p>
            <a:pPr marL="579438" lvl="1" indent="-388938">
              <a:lnSpc>
                <a:spcPct val="90000"/>
              </a:lnSpc>
              <a:buClr>
                <a:schemeClr val="tx1"/>
              </a:buClr>
              <a:buSzPct val="90000"/>
              <a:buFont typeface="Wingdings" pitchFamily="2" charset="2"/>
              <a:buChar char="F"/>
            </a:pPr>
            <a:r>
              <a:rPr lang="sk-SK" altLang="sk-SK" dirty="0" smtClean="0"/>
              <a:t>administrátori testov,</a:t>
            </a:r>
          </a:p>
          <a:p>
            <a:pPr marL="579438" lvl="1" indent="-388938">
              <a:lnSpc>
                <a:spcPct val="90000"/>
              </a:lnSpc>
              <a:buClr>
                <a:schemeClr val="tx1"/>
              </a:buClr>
              <a:buSzPct val="90000"/>
              <a:buFont typeface="Wingdings" pitchFamily="2" charset="2"/>
              <a:buChar char="F"/>
            </a:pPr>
            <a:r>
              <a:rPr lang="sk-SK" altLang="sk-SK" dirty="0" smtClean="0"/>
              <a:t>hodnotitelia testov.</a:t>
            </a:r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Špička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1068</TotalTime>
  <Words>1043</Words>
  <Application>Microsoft Office PowerPoint</Application>
  <PresentationFormat>Prezentácia na obrazovke (4:3)</PresentationFormat>
  <Paragraphs>233</Paragraphs>
  <Slides>24</Slides>
  <Notes>2</Notes>
  <HiddenSlides>0</HiddenSlides>
  <MMClips>0</MMClips>
  <ScaleCrop>false</ScaleCrop>
  <HeadingPairs>
    <vt:vector size="8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29" baseType="lpstr">
      <vt:lpstr>Arial</vt:lpstr>
      <vt:lpstr>Calibri</vt:lpstr>
      <vt:lpstr>Wingdings</vt:lpstr>
      <vt:lpstr>Motív Office</vt:lpstr>
      <vt:lpstr>Rovnica</vt:lpstr>
      <vt:lpstr>MATURITA 2024</vt:lpstr>
      <vt:lpstr>Prihlasovanie na MS 2024</vt:lpstr>
      <vt:lpstr>Voľba maturitných predmetov</vt:lpstr>
      <vt:lpstr>Maturitná skúška - formy</vt:lpstr>
      <vt:lpstr>Maturitná skúška -termíny</vt:lpstr>
      <vt:lpstr>Maturitná skúška -termíny</vt:lpstr>
      <vt:lpstr>Maturitná skúška - termíny</vt:lpstr>
      <vt:lpstr>Hodnotenie jednotlivých častí MS a údaje  o výsledku na maturitnom vysvedčení</vt:lpstr>
      <vt:lpstr>Organizáciu a priebeh MS v škole zabezpečujú: </vt:lpstr>
      <vt:lpstr>Trvanie testov EČ a PFIČ MS </vt:lpstr>
      <vt:lpstr>ÚF MS – maturitné zadania </vt:lpstr>
      <vt:lpstr>Dobrovoľná skúška- ako 5. maturitný predmet</vt:lpstr>
      <vt:lpstr>ÚF MS – trvanie odpovede</vt:lpstr>
      <vt:lpstr>Predmetová maturitná komisia(PMK)</vt:lpstr>
      <vt:lpstr>Príklad na hodnotenie</vt:lpstr>
      <vt:lpstr>Hodnotenie ÚF MS</vt:lpstr>
      <vt:lpstr>Kedy žiak zmaturoval z predmetu</vt:lpstr>
      <vt:lpstr>Kedy žiak zmaturoval z predmetu</vt:lpstr>
      <vt:lpstr>Kedy žiak zmaturoval z predmetu</vt:lpstr>
      <vt:lpstr>Maturitné vysvedčenie</vt:lpstr>
      <vt:lpstr>Kedy žiak nezmaturoval</vt:lpstr>
      <vt:lpstr>Prihlásenie na opravný termín</vt:lpstr>
      <vt:lpstr>MATURITA 2024</vt:lpstr>
      <vt:lpstr>MATURITA 2024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MATUR ITA 2010</dc:title>
  <dc:creator>Novakova</dc:creator>
  <cp:lastModifiedBy>admin</cp:lastModifiedBy>
  <cp:revision>143</cp:revision>
  <cp:lastPrinted>2023-09-18T08:15:39Z</cp:lastPrinted>
  <dcterms:created xsi:type="dcterms:W3CDTF">2010-02-11T09:59:49Z</dcterms:created>
  <dcterms:modified xsi:type="dcterms:W3CDTF">2023-09-25T12:00:14Z</dcterms:modified>
</cp:coreProperties>
</file>